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12"/>
  </p:notesMasterIdLst>
  <p:handoutMasterIdLst>
    <p:handoutMasterId r:id="rId13"/>
  </p:handoutMasterIdLst>
  <p:sldIdLst>
    <p:sldId id="292" r:id="rId5"/>
    <p:sldId id="295" r:id="rId6"/>
    <p:sldId id="299" r:id="rId7"/>
    <p:sldId id="298" r:id="rId8"/>
    <p:sldId id="300" r:id="rId9"/>
    <p:sldId id="297" r:id="rId10"/>
    <p:sldId id="293" r:id="rId11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082"/>
    <a:srgbClr val="E98B0D"/>
    <a:srgbClr val="F3E068"/>
    <a:srgbClr val="003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Pazienti candidati a chirurgia bariatrica e diagnosi psichiatriche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3">
                      <a:tint val="58000"/>
                      <a:shade val="85000"/>
                      <a:satMod val="130000"/>
                    </a:schemeClr>
                  </a:gs>
                  <a:gs pos="34000">
                    <a:schemeClr val="accent3">
                      <a:tint val="58000"/>
                      <a:shade val="87000"/>
                      <a:satMod val="125000"/>
                    </a:schemeClr>
                  </a:gs>
                  <a:gs pos="70000">
                    <a:schemeClr val="accent3">
                      <a:tint val="58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58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0E5-4E54-B87A-A65976BDE99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86000"/>
                      <a:shade val="85000"/>
                      <a:satMod val="130000"/>
                    </a:schemeClr>
                  </a:gs>
                  <a:gs pos="34000">
                    <a:schemeClr val="accent3">
                      <a:tint val="86000"/>
                      <a:shade val="87000"/>
                      <a:satMod val="125000"/>
                    </a:schemeClr>
                  </a:gs>
                  <a:gs pos="70000">
                    <a:schemeClr val="accent3">
                      <a:tint val="86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86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0E5-4E54-B87A-A65976BDE99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86000"/>
                      <a:shade val="85000"/>
                      <a:satMod val="130000"/>
                    </a:schemeClr>
                  </a:gs>
                  <a:gs pos="34000">
                    <a:schemeClr val="accent3">
                      <a:shade val="86000"/>
                      <a:shade val="87000"/>
                      <a:satMod val="125000"/>
                    </a:schemeClr>
                  </a:gs>
                  <a:gs pos="70000">
                    <a:schemeClr val="accent3">
                      <a:shade val="86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shade val="86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3">
                      <a:shade val="58000"/>
                      <a:shade val="85000"/>
                      <a:satMod val="130000"/>
                    </a:schemeClr>
                  </a:gs>
                  <a:gs pos="34000">
                    <a:schemeClr val="accent3">
                      <a:shade val="58000"/>
                      <a:shade val="87000"/>
                      <a:satMod val="125000"/>
                    </a:schemeClr>
                  </a:gs>
                  <a:gs pos="70000">
                    <a:schemeClr val="accent3">
                      <a:shade val="58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shade val="58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70,9%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0E5-4E54-B87A-A65976BDE99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29,1%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0E5-4E54-B87A-A65976BDE9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2"/>
                <c:pt idx="0">
                  <c:v>Assenza di diagnosi psichiatrica</c:v>
                </c:pt>
                <c:pt idx="1">
                  <c:v>Presenza di diagnosi psichiatrica</c:v>
                </c:pt>
              </c:strCache>
            </c:strRef>
          </c:cat>
          <c:val>
            <c:numRef>
              <c:f>Foglio1!$B$2:$B$5</c:f>
              <c:numCache>
                <c:formatCode>0.00%</c:formatCode>
                <c:ptCount val="4"/>
                <c:pt idx="0">
                  <c:v>0.70899999999999996</c:v>
                </c:pt>
                <c:pt idx="1">
                  <c:v>0.29099999999999998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E5-4E54-B87A-A65976BDE99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E508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E508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37256392653913"/>
          <c:y val="0.10950873569539492"/>
          <c:w val="0.65916587709991648"/>
          <c:h val="0.866227167746884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Foglio1!$A$2:$A$11</c:f>
              <c:strCache>
                <c:ptCount val="10"/>
                <c:pt idx="0">
                  <c:v>MDD</c:v>
                </c:pt>
                <c:pt idx="1">
                  <c:v>Ciclotimia</c:v>
                </c:pt>
                <c:pt idx="2">
                  <c:v>BD</c:v>
                </c:pt>
                <c:pt idx="3">
                  <c:v>Dist. Ansia</c:v>
                </c:pt>
                <c:pt idx="4">
                  <c:v>SUD</c:v>
                </c:pt>
                <c:pt idx="5">
                  <c:v>Schizofrenia</c:v>
                </c:pt>
                <c:pt idx="6">
                  <c:v>DOC</c:v>
                </c:pt>
                <c:pt idx="7">
                  <c:v>NES</c:v>
                </c:pt>
                <c:pt idx="8">
                  <c:v>BED</c:v>
                </c:pt>
                <c:pt idx="9">
                  <c:v>Insonnia Pr.</c:v>
                </c:pt>
              </c:strCache>
            </c:strRef>
          </c:cat>
          <c:val>
            <c:numRef>
              <c:f>Foglio1!$B$2:$B$11</c:f>
              <c:numCache>
                <c:formatCode>General</c:formatCode>
                <c:ptCount val="10"/>
                <c:pt idx="0">
                  <c:v>9.8000000000000007</c:v>
                </c:pt>
                <c:pt idx="1">
                  <c:v>0.7</c:v>
                </c:pt>
                <c:pt idx="2">
                  <c:v>0.9</c:v>
                </c:pt>
                <c:pt idx="3">
                  <c:v>9.6</c:v>
                </c:pt>
                <c:pt idx="4">
                  <c:v>0.7</c:v>
                </c:pt>
                <c:pt idx="5">
                  <c:v>0.5</c:v>
                </c:pt>
                <c:pt idx="6">
                  <c:v>0.3</c:v>
                </c:pt>
                <c:pt idx="7">
                  <c:v>1.5</c:v>
                </c:pt>
                <c:pt idx="8">
                  <c:v>1.5</c:v>
                </c:pt>
                <c:pt idx="9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88-40CA-909C-6E3339D65B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35476463"/>
        <c:axId val="1235464463"/>
      </c:barChart>
      <c:catAx>
        <c:axId val="12354764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E508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35464463"/>
        <c:crosses val="autoZero"/>
        <c:auto val="1"/>
        <c:lblAlgn val="ctr"/>
        <c:lblOffset val="100"/>
        <c:noMultiLvlLbl val="0"/>
      </c:catAx>
      <c:valAx>
        <c:axId val="1235464463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35476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E5082"/>
          </a:solidFill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14/04/2024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14/04/2024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25679" y="3841"/>
            <a:ext cx="127212" cy="685800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1E5082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38007" y="-1345"/>
            <a:ext cx="137546" cy="68580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640A8C-1E5C-F82E-982D-F5BE2053E4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91" y="0"/>
            <a:ext cx="48493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14/04/2024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7089" y="417507"/>
            <a:ext cx="6270169" cy="2425081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Prevalenza delle comorbidità psichiatriche nei pazienti obesi candidati a chirurgia bariatrica nel triennio 2021-2023</a:t>
            </a:r>
            <a:endParaRPr lang="it-IT" sz="2400" dirty="0"/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6458" y="3486196"/>
            <a:ext cx="6531429" cy="1312932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5100" cap="none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Napoli J.S.</a:t>
            </a:r>
            <a:br>
              <a:rPr lang="it-IT" sz="2200" cap="none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it-IT" sz="2200" cap="none" dirty="0">
              <a:solidFill>
                <a:srgbClr val="1E508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400" cap="none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Altri autori: Caiazza C., Solini N., Scicolone O., Micanti F.</a:t>
            </a:r>
            <a:endParaRPr lang="it-IT" sz="3400" b="1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96022EE0-884D-7AF6-E41C-96ABB10829B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10041334" y="4878797"/>
            <a:ext cx="2109399" cy="1944793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3E5A852-1EDD-93EA-020C-95A1B01DAC65}"/>
              </a:ext>
            </a:extLst>
          </p:cNvPr>
          <p:cNvSpPr txBox="1"/>
          <p:nvPr/>
        </p:nvSpPr>
        <p:spPr>
          <a:xfrm>
            <a:off x="5043193" y="4599992"/>
            <a:ext cx="6997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cap="none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Dipartimento di neuroscienze, scienze riproduttive ed odontostomatologiche</a:t>
            </a:r>
          </a:p>
          <a:p>
            <a:pPr algn="ctr"/>
            <a:r>
              <a:rPr lang="it-IT" sz="1600" cap="none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Scuola di medicina </a:t>
            </a:r>
            <a:r>
              <a:rPr lang="it-IT" sz="1600" dirty="0">
                <a:solidFill>
                  <a:srgbClr val="1E508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it-IT" sz="1600" cap="none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ederico II, </a:t>
            </a:r>
            <a:r>
              <a:rPr lang="it-IT" sz="1600" dirty="0">
                <a:solidFill>
                  <a:srgbClr val="1E508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it-IT" sz="1600" cap="none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apoli. </a:t>
            </a:r>
          </a:p>
          <a:p>
            <a:pPr algn="ctr"/>
            <a:r>
              <a:rPr lang="it-IT" sz="1600" cap="none" dirty="0">
                <a:solidFill>
                  <a:srgbClr val="1E50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UOSD psichiatria. US DCA, obesità e chirurgia bariatrica</a:t>
            </a: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E0B072F-C77F-2A1D-29A0-8996489CF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8" y="5316400"/>
            <a:ext cx="1614953" cy="1488932"/>
          </a:xfrm>
          <a:prstGeom prst="rect">
            <a:avLst/>
          </a:prstGeom>
        </p:spPr>
      </p:pic>
      <p:pic>
        <p:nvPicPr>
          <p:cNvPr id="5" name="Immagine 4" descr="Immagine che contiene Carattere, Elementi grafici, testo, tipografia&#10;&#10;Descrizione generata automaticamente">
            <a:extLst>
              <a:ext uri="{FF2B5EF4-FFF2-40B4-BE49-F238E27FC236}">
                <a16:creationId xmlns:a16="http://schemas.microsoft.com/office/drawing/2014/main" id="{C15440DB-7B29-4F77-05E6-65D0A17811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05" b="26798"/>
          <a:stretch/>
        </p:blipFill>
        <p:spPr>
          <a:xfrm>
            <a:off x="9494946" y="5607042"/>
            <a:ext cx="2641828" cy="119828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0661DAC-FD2E-6ABA-AE57-6D671B746063}"/>
              </a:ext>
            </a:extLst>
          </p:cNvPr>
          <p:cNvSpPr txBox="1"/>
          <p:nvPr/>
        </p:nvSpPr>
        <p:spPr>
          <a:xfrm>
            <a:off x="1710612" y="1031835"/>
            <a:ext cx="877077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E98B0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Introduzione</a:t>
            </a:r>
          </a:p>
          <a:p>
            <a:endParaRPr lang="it-IT" sz="1800" dirty="0">
              <a:solidFill>
                <a:srgbClr val="1E508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comorbidità psichiatrica nei pazienti obesi candidati alla chirurgia bariatrica è un elemento fondamentale per l’effettiva efficacia del trattamento. </a:t>
            </a:r>
          </a:p>
          <a:p>
            <a:endParaRPr lang="it-IT" dirty="0">
              <a:solidFill>
                <a:srgbClr val="1E508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it-IT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Condizioni patologiche quali depressione maggiore (MDD), disturbi d’</a:t>
            </a:r>
            <a:r>
              <a:rPr lang="it-IT" dirty="0" err="1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addiction</a:t>
            </a:r>
            <a:r>
              <a:rPr lang="it-IT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 sostanze (SUD), disturbo bipolare (BD) e schizofrenia sono controindicazioni alla chirurgia bariatrica.</a:t>
            </a:r>
          </a:p>
          <a:p>
            <a:r>
              <a:rPr lang="it-IT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it-IT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Altre condizioni necessitano di un adeguato trattamento farmacologico o di una psicoterapia prima dell’intervento. </a:t>
            </a:r>
          </a:p>
          <a:p>
            <a:endParaRPr lang="it-IT" dirty="0">
              <a:solidFill>
                <a:srgbClr val="1E508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 scopo di questo studio è evidenziare la prevalenza di comorbidità psichiatrica nei pazienti candidati alla chirurgia bariatrica.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6314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E0B072F-C77F-2A1D-29A0-8996489CF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8" y="5316400"/>
            <a:ext cx="1614953" cy="1488932"/>
          </a:xfrm>
          <a:prstGeom prst="rect">
            <a:avLst/>
          </a:prstGeom>
        </p:spPr>
      </p:pic>
      <p:pic>
        <p:nvPicPr>
          <p:cNvPr id="5" name="Immagine 4" descr="Immagine che contiene Carattere, Elementi grafici, testo, tipografia&#10;&#10;Descrizione generata automaticamente">
            <a:extLst>
              <a:ext uri="{FF2B5EF4-FFF2-40B4-BE49-F238E27FC236}">
                <a16:creationId xmlns:a16="http://schemas.microsoft.com/office/drawing/2014/main" id="{C15440DB-7B29-4F77-05E6-65D0A17811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05" b="26798"/>
          <a:stretch/>
        </p:blipFill>
        <p:spPr>
          <a:xfrm>
            <a:off x="9494946" y="5607042"/>
            <a:ext cx="2641828" cy="1198289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3E079AD-F006-116F-4BDD-0A9F071E625C}"/>
              </a:ext>
            </a:extLst>
          </p:cNvPr>
          <p:cNvSpPr txBox="1"/>
          <p:nvPr/>
        </p:nvSpPr>
        <p:spPr>
          <a:xfrm>
            <a:off x="1710613" y="2029899"/>
            <a:ext cx="8770775" cy="2798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it-IT" sz="2000" b="1" dirty="0">
                <a:solidFill>
                  <a:srgbClr val="E98B0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Materiali e metodi</a:t>
            </a:r>
          </a:p>
          <a:p>
            <a:pPr marL="457200">
              <a:lnSpc>
                <a:spcPct val="115000"/>
              </a:lnSpc>
            </a:pPr>
            <a:endParaRPr lang="it-IT" sz="2000" dirty="0">
              <a:solidFill>
                <a:srgbClr val="E98B0D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it-IT" sz="1800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Sono stati valutati 867 pazienti candidati alla chirurgia bariatrica. I pazienti sono stati sottoposti a colloquio clinico psichiatrico e a valutazione diagnostica tramite l’I</a:t>
            </a:r>
            <a:r>
              <a:rPr lang="it-IT" sz="1800" i="1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ntervista clinica strutturata per il DSM-5 </a:t>
            </a:r>
            <a:r>
              <a:rPr lang="it-IT" sz="1800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(SCID-5). Tale strumento consiste in una intervista semi-strutturata volta alla  conferma delle diagnosi ipotizzate sulla base dei criteri del </a:t>
            </a:r>
            <a:r>
              <a:rPr lang="it-IT" sz="1800" dirty="0" err="1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Diagnostic</a:t>
            </a:r>
            <a:r>
              <a:rPr lang="it-IT" sz="1800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Statistical Manual of </a:t>
            </a:r>
            <a:r>
              <a:rPr lang="it-IT" sz="1800" dirty="0" err="1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Mental</a:t>
            </a:r>
            <a:r>
              <a:rPr lang="it-IT" sz="1800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Disorders (DSM-5).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582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17CAE2-536B-D031-E027-208DA1BE4C63}"/>
              </a:ext>
            </a:extLst>
          </p:cNvPr>
          <p:cNvSpPr txBox="1"/>
          <p:nvPr/>
        </p:nvSpPr>
        <p:spPr>
          <a:xfrm>
            <a:off x="2029838" y="1636865"/>
            <a:ext cx="8132324" cy="710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it-IT" sz="1800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prevalenza di comorbidità psichiatrica nei pazienti obesi candidati alla chirurgia bariatrica è risultata pari al 29,1%.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E0B072F-C77F-2A1D-29A0-8996489CF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8" y="5316400"/>
            <a:ext cx="1614953" cy="1488932"/>
          </a:xfrm>
          <a:prstGeom prst="rect">
            <a:avLst/>
          </a:prstGeom>
        </p:spPr>
      </p:pic>
      <p:pic>
        <p:nvPicPr>
          <p:cNvPr id="5" name="Immagine 4" descr="Immagine che contiene Carattere, Elementi grafici, testo, tipografia&#10;&#10;Descrizione generata automaticamente">
            <a:extLst>
              <a:ext uri="{FF2B5EF4-FFF2-40B4-BE49-F238E27FC236}">
                <a16:creationId xmlns:a16="http://schemas.microsoft.com/office/drawing/2014/main" id="{C15440DB-7B29-4F77-05E6-65D0A17811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05" b="26798"/>
          <a:stretch/>
        </p:blipFill>
        <p:spPr>
          <a:xfrm>
            <a:off x="9494946" y="5607042"/>
            <a:ext cx="2641828" cy="1198289"/>
          </a:xfrm>
          <a:prstGeom prst="rect">
            <a:avLst/>
          </a:prstGeom>
        </p:spPr>
      </p:pic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433D5929-D6BC-2D78-7186-63183220D3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716221"/>
              </p:ext>
            </p:extLst>
          </p:nvPr>
        </p:nvGraphicFramePr>
        <p:xfrm>
          <a:off x="2861553" y="2526314"/>
          <a:ext cx="6468894" cy="3325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D9ABE734-2EB5-BB00-8A65-BDF2F64A7824}"/>
              </a:ext>
            </a:extLst>
          </p:cNvPr>
          <p:cNvSpPr txBox="1"/>
          <p:nvPr/>
        </p:nvSpPr>
        <p:spPr>
          <a:xfrm>
            <a:off x="4063482" y="1016226"/>
            <a:ext cx="3760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E98B0D"/>
                </a:solidFill>
              </a:rPr>
              <a:t>Risultati</a:t>
            </a:r>
            <a:endParaRPr lang="it-IT" b="1" dirty="0">
              <a:solidFill>
                <a:srgbClr val="E98B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3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17CAE2-536B-D031-E027-208DA1BE4C63}"/>
              </a:ext>
            </a:extLst>
          </p:cNvPr>
          <p:cNvSpPr txBox="1"/>
          <p:nvPr/>
        </p:nvSpPr>
        <p:spPr>
          <a:xfrm>
            <a:off x="151790" y="1275397"/>
            <a:ext cx="5287710" cy="3705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solidFill>
                  <a:srgbClr val="1E508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 patologie m</a:t>
            </a:r>
            <a:r>
              <a:rPr lang="it-IT" sz="1800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aggiormente rappresentat</a:t>
            </a:r>
            <a:r>
              <a:rPr lang="it-IT" dirty="0">
                <a:solidFill>
                  <a:srgbClr val="1E508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800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sono i disturbi del tono dell’umore (9,8% MDD; 0,9% ciclotimia e 0,7% BD), seguite dai disturbi d’ansia (9,6%) l’insonnia primaria (3,6 %), i disturbi d’</a:t>
            </a:r>
            <a:r>
              <a:rPr lang="it-IT" sz="1800" dirty="0" err="1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addiction</a:t>
            </a:r>
            <a:r>
              <a:rPr lang="it-IT" sz="1800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(0,7%), la schizofrenia (0,5%) e il disturbo ossessivo-compulsivo (0,3%). </a:t>
            </a: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it-IT" sz="1800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fronte di un’elevata frequenza di comportamenti alimentari disfunzionali, la presenza di disturbi del comportamento alimentare </a:t>
            </a:r>
            <a:r>
              <a:rPr lang="it-IT" dirty="0">
                <a:solidFill>
                  <a:srgbClr val="1E508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it-IT" sz="1800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dignità diagnostica si attesta su un totale del 3% (NES 1,5%, BED 1,5%).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E0B072F-C77F-2A1D-29A0-8996489CF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8" y="5316400"/>
            <a:ext cx="1614953" cy="1488932"/>
          </a:xfrm>
          <a:prstGeom prst="rect">
            <a:avLst/>
          </a:prstGeom>
        </p:spPr>
      </p:pic>
      <p:pic>
        <p:nvPicPr>
          <p:cNvPr id="5" name="Immagine 4" descr="Immagine che contiene Carattere, Elementi grafici, testo, tipografia&#10;&#10;Descrizione generata automaticamente">
            <a:extLst>
              <a:ext uri="{FF2B5EF4-FFF2-40B4-BE49-F238E27FC236}">
                <a16:creationId xmlns:a16="http://schemas.microsoft.com/office/drawing/2014/main" id="{C15440DB-7B29-4F77-05E6-65D0A17811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05" b="26798"/>
          <a:stretch/>
        </p:blipFill>
        <p:spPr>
          <a:xfrm>
            <a:off x="9494946" y="5607042"/>
            <a:ext cx="2641828" cy="1198289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9ABE734-2EB5-BB00-8A65-BDF2F64A7824}"/>
              </a:ext>
            </a:extLst>
          </p:cNvPr>
          <p:cNvSpPr txBox="1"/>
          <p:nvPr/>
        </p:nvSpPr>
        <p:spPr>
          <a:xfrm>
            <a:off x="4215881" y="683056"/>
            <a:ext cx="3760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E98B0D"/>
                </a:solidFill>
              </a:rPr>
              <a:t>Risultati</a:t>
            </a:r>
            <a:endParaRPr lang="it-IT" b="1" dirty="0">
              <a:solidFill>
                <a:srgbClr val="E98B0D"/>
              </a:solidFill>
            </a:endParaRPr>
          </a:p>
        </p:txBody>
      </p: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46127454-92C9-E491-40D0-FF22825F5D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4260609"/>
              </p:ext>
            </p:extLst>
          </p:nvPr>
        </p:nvGraphicFramePr>
        <p:xfrm>
          <a:off x="6095999" y="1275397"/>
          <a:ext cx="5287710" cy="370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9956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E0B072F-C77F-2A1D-29A0-8996489CF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8" y="5316400"/>
            <a:ext cx="1614953" cy="1488932"/>
          </a:xfrm>
          <a:prstGeom prst="rect">
            <a:avLst/>
          </a:prstGeom>
        </p:spPr>
      </p:pic>
      <p:pic>
        <p:nvPicPr>
          <p:cNvPr id="5" name="Immagine 4" descr="Immagine che contiene Carattere, Elementi grafici, testo, tipografia&#10;&#10;Descrizione generata automaticamente">
            <a:extLst>
              <a:ext uri="{FF2B5EF4-FFF2-40B4-BE49-F238E27FC236}">
                <a16:creationId xmlns:a16="http://schemas.microsoft.com/office/drawing/2014/main" id="{C15440DB-7B29-4F77-05E6-65D0A17811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05" b="26798"/>
          <a:stretch/>
        </p:blipFill>
        <p:spPr>
          <a:xfrm>
            <a:off x="9494946" y="5607042"/>
            <a:ext cx="2641828" cy="1198289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5678928F-9B37-15CC-ACB3-D316BEFE9BCD}"/>
              </a:ext>
            </a:extLst>
          </p:cNvPr>
          <p:cNvSpPr txBox="1"/>
          <p:nvPr/>
        </p:nvSpPr>
        <p:spPr>
          <a:xfrm>
            <a:off x="1710613" y="2244060"/>
            <a:ext cx="877077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E98B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Conclusioni</a:t>
            </a:r>
          </a:p>
          <a:p>
            <a:pPr algn="ctr"/>
            <a:endParaRPr lang="it-IT" sz="2000" b="1" dirty="0">
              <a:solidFill>
                <a:srgbClr val="E98B0D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prevalenza della comorbidità psichiatrica, comporta un </a:t>
            </a:r>
            <a:r>
              <a:rPr lang="it-IT" sz="1800" b="1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elevato rischio di fallimento </a:t>
            </a:r>
            <a:r>
              <a:rPr lang="it-IT" sz="1800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della chirurgia bariatrica o un peggioramento delle condizioni mentali nel post-intervento. </a:t>
            </a:r>
          </a:p>
          <a:p>
            <a:pPr algn="just"/>
            <a:endParaRPr lang="it-IT" dirty="0">
              <a:solidFill>
                <a:srgbClr val="1E508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dirty="0">
                <a:solidFill>
                  <a:srgbClr val="1E508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 screening diagnostico risulta necessario per la valutazione di accesso e l’attuazione di programmi psicofarmacologici mirati alla patologia specifica e al trattamento bariatrico.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367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69130" y="3146749"/>
            <a:ext cx="4526280" cy="564501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Grazie per l’attenzione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FB015719-2E71-39A0-7581-147DC645EE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10052994" y="4883284"/>
            <a:ext cx="2109822" cy="194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0</TotalTime>
  <Words>374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Calibri</vt:lpstr>
      <vt:lpstr>Wingdings</vt:lpstr>
      <vt:lpstr>RetrospectVTI</vt:lpstr>
      <vt:lpstr>Prevalenza delle comorbidità psichiatriche nei pazienti obesi candidati a chirurgia bariatrica nel triennio 2021-2023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Alessandro Napoli</cp:lastModifiedBy>
  <cp:revision>10</cp:revision>
  <dcterms:created xsi:type="dcterms:W3CDTF">2022-02-27T17:36:31Z</dcterms:created>
  <dcterms:modified xsi:type="dcterms:W3CDTF">2024-04-14T21:04:44Z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